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59" r:id="rId4"/>
    <p:sldId id="258" r:id="rId5"/>
    <p:sldId id="260" r:id="rId6"/>
    <p:sldId id="262" r:id="rId7"/>
    <p:sldId id="263" r:id="rId8"/>
    <p:sldId id="264" r:id="rId9"/>
    <p:sldId id="265" r:id="rId10"/>
    <p:sldId id="26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jfif>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03F208-1EBA-4709-9AA4-2F33256869A0}" type="datetimeFigureOut">
              <a:rPr lang="en-IN" smtClean="0"/>
              <a:t>20-10-2022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DF3EA4-BE54-4E62-8041-6EBD656397F8}" type="slidenum">
              <a:rPr lang="en-IN" smtClean="0"/>
              <a:t>‹#›</a:t>
            </a:fld>
            <a:endParaRPr lang="en-IN" dirty="0"/>
          </a:p>
        </p:txBody>
      </p:sp>
    </p:spTree>
    <p:extLst>
      <p:ext uri="{BB962C8B-B14F-4D97-AF65-F5344CB8AC3E}">
        <p14:creationId xmlns:p14="http://schemas.microsoft.com/office/powerpoint/2010/main" val="4079262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23076952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3975117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153590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13483461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908706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3835173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23174591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548303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2977879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985095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3768286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1688638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182319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16541034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4095087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A630E0-7B81-4F7F-AA4A-71ADD2E2114D}" type="datetimeFigureOut">
              <a:rPr lang="en-IN" smtClean="0"/>
              <a:t>20-10-2022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B86B75D0-5B7D-4E40-A7A2-52AD15A5D1CA}" type="slidenum">
              <a:rPr lang="en-IN" smtClean="0"/>
              <a:t>‹#›</a:t>
            </a:fld>
            <a:endParaRPr lang="en-IN" dirty="0"/>
          </a:p>
        </p:txBody>
      </p:sp>
    </p:spTree>
    <p:extLst>
      <p:ext uri="{BB962C8B-B14F-4D97-AF65-F5344CB8AC3E}">
        <p14:creationId xmlns:p14="http://schemas.microsoft.com/office/powerpoint/2010/main" val="2518623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7A630E0-7B81-4F7F-AA4A-71ADD2E2114D}" type="datetimeFigureOut">
              <a:rPr lang="en-IN" smtClean="0"/>
              <a:t>20-10-2022</a:t>
            </a:fld>
            <a:endParaRPr lang="en-IN"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86B75D0-5B7D-4E40-A7A2-52AD15A5D1CA}" type="slidenum">
              <a:rPr lang="en-IN" smtClean="0"/>
              <a:t>‹#›</a:t>
            </a:fld>
            <a:endParaRPr lang="en-IN" dirty="0"/>
          </a:p>
        </p:txBody>
      </p:sp>
    </p:spTree>
    <p:extLst>
      <p:ext uri="{BB962C8B-B14F-4D97-AF65-F5344CB8AC3E}">
        <p14:creationId xmlns:p14="http://schemas.microsoft.com/office/powerpoint/2010/main" val="9561851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fif"/><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B46D37F-3A1A-1B8B-5278-90A60C86E971}"/>
              </a:ext>
            </a:extLst>
          </p:cNvPr>
          <p:cNvPicPr>
            <a:picLocks noChangeAspect="1"/>
          </p:cNvPicPr>
          <p:nvPr/>
        </p:nvPicPr>
        <p:blipFill>
          <a:blip r:embed="rId2"/>
          <a:stretch>
            <a:fillRect/>
          </a:stretch>
        </p:blipFill>
        <p:spPr>
          <a:xfrm>
            <a:off x="6765" y="0"/>
            <a:ext cx="12178469" cy="6858000"/>
          </a:xfrm>
          <a:prstGeom prst="rect">
            <a:avLst/>
          </a:prstGeom>
        </p:spPr>
      </p:pic>
      <p:pic>
        <p:nvPicPr>
          <p:cNvPr id="1030" name="Picture 6" descr="About GDSC | Google Developer Student Clubs">
            <a:extLst>
              <a:ext uri="{FF2B5EF4-FFF2-40B4-BE49-F238E27FC236}">
                <a16:creationId xmlns:a16="http://schemas.microsoft.com/office/drawing/2014/main" id="{7E606D09-4EA5-93E6-99B7-EB4171B30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18071" y="5335664"/>
            <a:ext cx="4124325" cy="1104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9925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9EF64B-D400-E4BA-05CB-9788CD87039C}"/>
              </a:ext>
            </a:extLst>
          </p:cNvPr>
          <p:cNvPicPr>
            <a:picLocks noChangeAspect="1"/>
          </p:cNvPicPr>
          <p:nvPr/>
        </p:nvPicPr>
        <p:blipFill>
          <a:blip r:embed="rId2"/>
          <a:stretch>
            <a:fillRect/>
          </a:stretch>
        </p:blipFill>
        <p:spPr>
          <a:xfrm>
            <a:off x="0" y="0"/>
            <a:ext cx="12191999" cy="6857999"/>
          </a:xfrm>
          <a:prstGeom prst="rect">
            <a:avLst/>
          </a:prstGeom>
        </p:spPr>
      </p:pic>
    </p:spTree>
    <p:extLst>
      <p:ext uri="{BB962C8B-B14F-4D97-AF65-F5344CB8AC3E}">
        <p14:creationId xmlns:p14="http://schemas.microsoft.com/office/powerpoint/2010/main" val="27418044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515A5E9-DD10-C6F3-E27C-CFA7A3F65434}"/>
              </a:ext>
            </a:extLst>
          </p:cNvPr>
          <p:cNvPicPr>
            <a:picLocks noChangeAspect="1"/>
          </p:cNvPicPr>
          <p:nvPr/>
        </p:nvPicPr>
        <p:blipFill>
          <a:blip r:embed="rId2"/>
          <a:stretch>
            <a:fillRect/>
          </a:stretch>
        </p:blipFill>
        <p:spPr>
          <a:xfrm>
            <a:off x="0" y="0"/>
            <a:ext cx="7661387" cy="6858000"/>
          </a:xfrm>
          <a:prstGeom prst="rect">
            <a:avLst/>
          </a:prstGeom>
        </p:spPr>
      </p:pic>
      <p:sp>
        <p:nvSpPr>
          <p:cNvPr id="6" name="TextBox 5">
            <a:extLst>
              <a:ext uri="{FF2B5EF4-FFF2-40B4-BE49-F238E27FC236}">
                <a16:creationId xmlns:a16="http://schemas.microsoft.com/office/drawing/2014/main" id="{453F9606-A3C2-8A37-CECA-6A878ACF61FB}"/>
              </a:ext>
            </a:extLst>
          </p:cNvPr>
          <p:cNvSpPr txBox="1"/>
          <p:nvPr/>
        </p:nvSpPr>
        <p:spPr>
          <a:xfrm>
            <a:off x="7874492" y="506027"/>
            <a:ext cx="4128117" cy="6124754"/>
          </a:xfrm>
          <a:prstGeom prst="rect">
            <a:avLst/>
          </a:prstGeom>
          <a:noFill/>
        </p:spPr>
        <p:txBody>
          <a:bodyPr wrap="square" rtlCol="0">
            <a:spAutoFit/>
          </a:bodyPr>
          <a:lstStyle/>
          <a:p>
            <a:r>
              <a:rPr lang="en-IN" sz="2800" dirty="0">
                <a:solidFill>
                  <a:schemeClr val="accent5">
                    <a:lumMod val="50000"/>
                  </a:schemeClr>
                </a:solidFill>
              </a:rPr>
              <a:t>Team Name: SOUL CELESTIA</a:t>
            </a:r>
          </a:p>
          <a:p>
            <a:r>
              <a:rPr lang="en-IN" sz="2800" dirty="0">
                <a:solidFill>
                  <a:schemeClr val="accent5">
                    <a:lumMod val="50000"/>
                  </a:schemeClr>
                </a:solidFill>
              </a:rPr>
              <a:t>Team Lead: Ayushman Sahu | 22CSE087 </a:t>
            </a:r>
          </a:p>
          <a:p>
            <a:r>
              <a:rPr lang="en-IN" sz="2800" dirty="0">
                <a:solidFill>
                  <a:schemeClr val="accent5">
                    <a:lumMod val="50000"/>
                  </a:schemeClr>
                </a:solidFill>
              </a:rPr>
              <a:t>Member 1: Debesh Kumar Behera | 22CSE085</a:t>
            </a:r>
          </a:p>
          <a:p>
            <a:r>
              <a:rPr lang="en-IN" sz="2800" dirty="0">
                <a:solidFill>
                  <a:schemeClr val="accent5">
                    <a:lumMod val="50000"/>
                  </a:schemeClr>
                </a:solidFill>
              </a:rPr>
              <a:t>Member 2: Priyanka Panda | 22CSE102 </a:t>
            </a:r>
          </a:p>
          <a:p>
            <a:r>
              <a:rPr lang="en-IN" sz="2800" dirty="0">
                <a:solidFill>
                  <a:schemeClr val="accent5">
                    <a:lumMod val="50000"/>
                  </a:schemeClr>
                </a:solidFill>
              </a:rPr>
              <a:t>Member 3: Mousumi Mahanty | 22CSE076</a:t>
            </a:r>
          </a:p>
          <a:p>
            <a:r>
              <a:rPr lang="en-IN" sz="2800" dirty="0">
                <a:solidFill>
                  <a:schemeClr val="accent5">
                    <a:lumMod val="50000"/>
                  </a:schemeClr>
                </a:solidFill>
              </a:rPr>
              <a:t>Member 4: Abhinash Bharat Jyoti Ratha | 22CSE080 </a:t>
            </a:r>
          </a:p>
        </p:txBody>
      </p:sp>
    </p:spTree>
    <p:extLst>
      <p:ext uri="{BB962C8B-B14F-4D97-AF65-F5344CB8AC3E}">
        <p14:creationId xmlns:p14="http://schemas.microsoft.com/office/powerpoint/2010/main" val="145679152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BB1FA-56D7-7A93-AED6-C15AA072863F}"/>
              </a:ext>
            </a:extLst>
          </p:cNvPr>
          <p:cNvSpPr>
            <a:spLocks noGrp="1"/>
          </p:cNvSpPr>
          <p:nvPr>
            <p:ph type="title"/>
          </p:nvPr>
        </p:nvSpPr>
        <p:spPr>
          <a:xfrm>
            <a:off x="677334" y="609600"/>
            <a:ext cx="8596668" cy="872971"/>
          </a:xfrm>
        </p:spPr>
        <p:txBody>
          <a:bodyPr>
            <a:normAutofit/>
          </a:bodyPr>
          <a:lstStyle/>
          <a:p>
            <a:r>
              <a:rPr lang="en-US" sz="4800" i="1" dirty="0">
                <a:latin typeface="Forte" panose="03060902040502070203" pitchFamily="66" charset="0"/>
              </a:rPr>
              <a:t>Why did we choose this name? </a:t>
            </a:r>
            <a:endParaRPr lang="en-IN" sz="4800" i="1" dirty="0">
              <a:latin typeface="Forte" panose="03060902040502070203" pitchFamily="66" charset="0"/>
            </a:endParaRPr>
          </a:p>
        </p:txBody>
      </p:sp>
      <p:sp>
        <p:nvSpPr>
          <p:cNvPr id="3" name="Content Placeholder 2">
            <a:extLst>
              <a:ext uri="{FF2B5EF4-FFF2-40B4-BE49-F238E27FC236}">
                <a16:creationId xmlns:a16="http://schemas.microsoft.com/office/drawing/2014/main" id="{C91E8E30-1869-3330-BB27-04A3FF6F6129}"/>
              </a:ext>
            </a:extLst>
          </p:cNvPr>
          <p:cNvSpPr>
            <a:spLocks noGrp="1"/>
          </p:cNvSpPr>
          <p:nvPr>
            <p:ph idx="1"/>
          </p:nvPr>
        </p:nvSpPr>
        <p:spPr>
          <a:xfrm>
            <a:off x="677334" y="1580225"/>
            <a:ext cx="8596668" cy="3302493"/>
          </a:xfrm>
        </p:spPr>
        <p:txBody>
          <a:bodyPr>
            <a:normAutofit/>
          </a:bodyPr>
          <a:lstStyle/>
          <a:p>
            <a:pPr marL="0" indent="0">
              <a:spcBef>
                <a:spcPct val="0"/>
              </a:spcBef>
              <a:buNone/>
            </a:pPr>
            <a:r>
              <a:rPr lang="en-US" sz="2800" i="1" dirty="0">
                <a:solidFill>
                  <a:srgbClr val="7030A0"/>
                </a:solidFill>
                <a:latin typeface="Forte" panose="03060902040502070203" pitchFamily="66" charset="0"/>
                <a:ea typeface="+mj-ea"/>
                <a:cs typeface="+mj-cs"/>
              </a:rPr>
              <a:t>Soul-The inner part of a person containing his/her deepest thoughts and feelings</a:t>
            </a:r>
          </a:p>
          <a:p>
            <a:pPr marL="0" indent="0">
              <a:spcBef>
                <a:spcPct val="0"/>
              </a:spcBef>
              <a:buNone/>
            </a:pPr>
            <a:endParaRPr lang="en-US" sz="2800" i="1" dirty="0">
              <a:solidFill>
                <a:srgbClr val="7030A0"/>
              </a:solidFill>
              <a:latin typeface="Forte" panose="03060902040502070203" pitchFamily="66" charset="0"/>
              <a:ea typeface="+mj-ea"/>
              <a:cs typeface="+mj-cs"/>
            </a:endParaRPr>
          </a:p>
          <a:p>
            <a:pPr marL="0" indent="0">
              <a:spcBef>
                <a:spcPct val="0"/>
              </a:spcBef>
              <a:buNone/>
            </a:pPr>
            <a:r>
              <a:rPr lang="en-US" sz="2800" i="1" dirty="0">
                <a:solidFill>
                  <a:srgbClr val="7030A0"/>
                </a:solidFill>
                <a:latin typeface="Forte" panose="03060902040502070203" pitchFamily="66" charset="0"/>
                <a:ea typeface="+mj-ea"/>
                <a:cs typeface="+mj-cs"/>
              </a:rPr>
              <a:t>Celestia-It is a free space simulator for Windows, Linux, macOS, iOS and Android. You can freely explore space in three dimensions</a:t>
            </a:r>
            <a:r>
              <a:rPr lang="en-US" sz="2800" dirty="0">
                <a:latin typeface="Forte" panose="03060902040502070203" pitchFamily="66" charset="0"/>
              </a:rPr>
              <a:t>.</a:t>
            </a:r>
            <a:endParaRPr lang="en-IN" sz="2800" dirty="0">
              <a:latin typeface="Forte" panose="03060902040502070203" pitchFamily="66" charset="0"/>
            </a:endParaRPr>
          </a:p>
        </p:txBody>
      </p:sp>
      <p:sp>
        <p:nvSpPr>
          <p:cNvPr id="4" name="TextBox 3">
            <a:extLst>
              <a:ext uri="{FF2B5EF4-FFF2-40B4-BE49-F238E27FC236}">
                <a16:creationId xmlns:a16="http://schemas.microsoft.com/office/drawing/2014/main" id="{F95E3E35-DE85-3A4B-DD61-33FB1DD2956C}"/>
              </a:ext>
            </a:extLst>
          </p:cNvPr>
          <p:cNvSpPr txBox="1"/>
          <p:nvPr/>
        </p:nvSpPr>
        <p:spPr>
          <a:xfrm>
            <a:off x="677334" y="4549676"/>
            <a:ext cx="7865615" cy="2308324"/>
          </a:xfrm>
          <a:prstGeom prst="rect">
            <a:avLst/>
          </a:prstGeom>
          <a:noFill/>
        </p:spPr>
        <p:txBody>
          <a:bodyPr wrap="square" rtlCol="0">
            <a:spAutoFit/>
          </a:bodyPr>
          <a:lstStyle/>
          <a:p>
            <a:r>
              <a:rPr lang="en-US" sz="2400" dirty="0">
                <a:solidFill>
                  <a:srgbClr val="7030A0"/>
                </a:solidFill>
                <a:latin typeface="Arial Rounded MT Bold" panose="020F0704030504030204" pitchFamily="34" charset="0"/>
              </a:rPr>
              <a:t>we chose this name because, the subject we're basically admitted(or enrolled) in, that is Computer Science and Engineering is what we always dreamt of studying so that we could build based on our deepest thoughts and feelings which is residing in our soul.</a:t>
            </a:r>
            <a:endParaRPr lang="en-IN" sz="2400" dirty="0">
              <a:solidFill>
                <a:srgbClr val="7030A0"/>
              </a:solidFill>
              <a:latin typeface="Arial Rounded MT Bold" panose="020F0704030504030204" pitchFamily="34" charset="0"/>
            </a:endParaRPr>
          </a:p>
        </p:txBody>
      </p:sp>
    </p:spTree>
    <p:extLst>
      <p:ext uri="{BB962C8B-B14F-4D97-AF65-F5344CB8AC3E}">
        <p14:creationId xmlns:p14="http://schemas.microsoft.com/office/powerpoint/2010/main" val="918103629"/>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239D7F-8B4B-7122-1286-786E1267F0F0}"/>
              </a:ext>
            </a:extLst>
          </p:cNvPr>
          <p:cNvPicPr>
            <a:picLocks noChangeAspect="1"/>
          </p:cNvPicPr>
          <p:nvPr/>
        </p:nvPicPr>
        <p:blipFill>
          <a:blip r:embed="rId2"/>
          <a:stretch>
            <a:fillRect/>
          </a:stretch>
        </p:blipFill>
        <p:spPr>
          <a:xfrm>
            <a:off x="-1" y="-1"/>
            <a:ext cx="12192001" cy="6858001"/>
          </a:xfrm>
          <a:prstGeom prst="rect">
            <a:avLst/>
          </a:prstGeom>
        </p:spPr>
      </p:pic>
      <p:sp>
        <p:nvSpPr>
          <p:cNvPr id="4" name="TextBox 3">
            <a:extLst>
              <a:ext uri="{FF2B5EF4-FFF2-40B4-BE49-F238E27FC236}">
                <a16:creationId xmlns:a16="http://schemas.microsoft.com/office/drawing/2014/main" id="{466E2064-7884-5B54-3D5D-802D8605C188}"/>
              </a:ext>
            </a:extLst>
          </p:cNvPr>
          <p:cNvSpPr txBox="1"/>
          <p:nvPr/>
        </p:nvSpPr>
        <p:spPr>
          <a:xfrm>
            <a:off x="736847" y="355107"/>
            <a:ext cx="10342485" cy="584775"/>
          </a:xfrm>
          <a:prstGeom prst="rect">
            <a:avLst/>
          </a:prstGeom>
          <a:noFill/>
        </p:spPr>
        <p:txBody>
          <a:bodyPr wrap="square" rtlCol="0">
            <a:spAutoFit/>
          </a:bodyPr>
          <a:lstStyle/>
          <a:p>
            <a:r>
              <a:rPr lang="en-US" sz="3200" b="1" dirty="0">
                <a:solidFill>
                  <a:schemeClr val="bg1"/>
                </a:solidFill>
              </a:rPr>
              <a:t>OUR TOPIC: DISPENSARY MANAGEMENT SYSTEM</a:t>
            </a:r>
            <a:endParaRPr lang="en-IN" sz="3200" b="1" dirty="0">
              <a:solidFill>
                <a:schemeClr val="bg1"/>
              </a:solidFill>
            </a:endParaRPr>
          </a:p>
        </p:txBody>
      </p:sp>
      <p:sp>
        <p:nvSpPr>
          <p:cNvPr id="5" name="TextBox 4">
            <a:extLst>
              <a:ext uri="{FF2B5EF4-FFF2-40B4-BE49-F238E27FC236}">
                <a16:creationId xmlns:a16="http://schemas.microsoft.com/office/drawing/2014/main" id="{CCF818AD-059B-2645-A706-A0F3FF5B335C}"/>
              </a:ext>
            </a:extLst>
          </p:cNvPr>
          <p:cNvSpPr txBox="1"/>
          <p:nvPr/>
        </p:nvSpPr>
        <p:spPr>
          <a:xfrm>
            <a:off x="736847" y="1083076"/>
            <a:ext cx="5610688" cy="584775"/>
          </a:xfrm>
          <a:prstGeom prst="rect">
            <a:avLst/>
          </a:prstGeom>
          <a:noFill/>
        </p:spPr>
        <p:txBody>
          <a:bodyPr wrap="square" rtlCol="0">
            <a:spAutoFit/>
          </a:bodyPr>
          <a:lstStyle/>
          <a:p>
            <a:r>
              <a:rPr lang="en-US" sz="3200" b="1" dirty="0">
                <a:solidFill>
                  <a:schemeClr val="bg1"/>
                </a:solidFill>
              </a:rPr>
              <a:t>GIET UNIVERSITY, GUNUPUR</a:t>
            </a:r>
            <a:endParaRPr lang="en-IN" sz="3200" b="1" dirty="0">
              <a:solidFill>
                <a:schemeClr val="bg1"/>
              </a:solidFill>
            </a:endParaRPr>
          </a:p>
        </p:txBody>
      </p:sp>
    </p:spTree>
    <p:extLst>
      <p:ext uri="{BB962C8B-B14F-4D97-AF65-F5344CB8AC3E}">
        <p14:creationId xmlns:p14="http://schemas.microsoft.com/office/powerpoint/2010/main" val="33344795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EDC8-7BC5-100C-BBDF-661495EF548D}"/>
              </a:ext>
            </a:extLst>
          </p:cNvPr>
          <p:cNvSpPr>
            <a:spLocks noGrp="1"/>
          </p:cNvSpPr>
          <p:nvPr>
            <p:ph type="title"/>
          </p:nvPr>
        </p:nvSpPr>
        <p:spPr>
          <a:xfrm>
            <a:off x="677334" y="307759"/>
            <a:ext cx="8596668" cy="659907"/>
          </a:xfrm>
        </p:spPr>
        <p:txBody>
          <a:bodyPr/>
          <a:lstStyle/>
          <a:p>
            <a:r>
              <a:rPr lang="en-US" dirty="0">
                <a:latin typeface="Forte" panose="03060902040502070203" pitchFamily="66" charset="0"/>
              </a:rPr>
              <a:t>What is a dispensary?</a:t>
            </a:r>
            <a:endParaRPr lang="en-IN" dirty="0">
              <a:latin typeface="Forte" panose="03060902040502070203" pitchFamily="66" charset="0"/>
            </a:endParaRPr>
          </a:p>
        </p:txBody>
      </p:sp>
      <p:sp>
        <p:nvSpPr>
          <p:cNvPr id="3" name="Content Placeholder 2">
            <a:extLst>
              <a:ext uri="{FF2B5EF4-FFF2-40B4-BE49-F238E27FC236}">
                <a16:creationId xmlns:a16="http://schemas.microsoft.com/office/drawing/2014/main" id="{F370C131-72FD-BD9F-5556-FA34A0501B0D}"/>
              </a:ext>
            </a:extLst>
          </p:cNvPr>
          <p:cNvSpPr>
            <a:spLocks noGrp="1"/>
          </p:cNvSpPr>
          <p:nvPr>
            <p:ph idx="1"/>
          </p:nvPr>
        </p:nvSpPr>
        <p:spPr>
          <a:xfrm>
            <a:off x="677334" y="1136343"/>
            <a:ext cx="6939707" cy="4905020"/>
          </a:xfrm>
        </p:spPr>
        <p:txBody>
          <a:bodyPr>
            <a:noAutofit/>
          </a:bodyPr>
          <a:lstStyle/>
          <a:p>
            <a:r>
              <a:rPr lang="en-US" sz="2800" dirty="0">
                <a:solidFill>
                  <a:srgbClr val="7030A0"/>
                </a:solidFill>
                <a:latin typeface="Arial Rounded MT Bold" panose="020F0704030504030204" pitchFamily="34" charset="0"/>
              </a:rPr>
              <a:t>A dispensary refers to a small setup with basic medical facilities where a doctor can provide a primary level of care. It does not have a hospitalization facility and is generally owned by a single doctor.</a:t>
            </a:r>
          </a:p>
          <a:p>
            <a:r>
              <a:rPr lang="en-US" sz="2800" dirty="0">
                <a:solidFill>
                  <a:srgbClr val="7030A0"/>
                </a:solidFill>
                <a:latin typeface="Arial Rounded MT Bold" panose="020F0704030504030204" pitchFamily="34" charset="0"/>
              </a:rPr>
              <a:t>A dispensary is an office in a school, hospital, industrial plant, or other organization that dispenses medications, medical supplies, and in some cases even medical and dental treatment. </a:t>
            </a:r>
          </a:p>
        </p:txBody>
      </p:sp>
      <p:pic>
        <p:nvPicPr>
          <p:cNvPr id="5" name="Picture 4">
            <a:extLst>
              <a:ext uri="{FF2B5EF4-FFF2-40B4-BE49-F238E27FC236}">
                <a16:creationId xmlns:a16="http://schemas.microsoft.com/office/drawing/2014/main" id="{2CC9725D-82DE-6C4B-2A55-FE66D0CE2709}"/>
              </a:ext>
            </a:extLst>
          </p:cNvPr>
          <p:cNvPicPr>
            <a:picLocks noChangeAspect="1"/>
          </p:cNvPicPr>
          <p:nvPr/>
        </p:nvPicPr>
        <p:blipFill rotWithShape="1">
          <a:blip r:embed="rId3">
            <a:extLst>
              <a:ext uri="{28A0092B-C50C-407E-A947-70E740481C1C}">
                <a14:useLocalDpi xmlns:a14="http://schemas.microsoft.com/office/drawing/2010/main" val="0"/>
              </a:ext>
            </a:extLst>
          </a:blip>
          <a:srcRect l="26420" r="27682"/>
          <a:stretch/>
        </p:blipFill>
        <p:spPr>
          <a:xfrm>
            <a:off x="7546020" y="1524000"/>
            <a:ext cx="2112886" cy="3810000"/>
          </a:xfrm>
          <a:prstGeom prst="rect">
            <a:avLst/>
          </a:prstGeom>
        </p:spPr>
      </p:pic>
    </p:spTree>
    <p:extLst>
      <p:ext uri="{BB962C8B-B14F-4D97-AF65-F5344CB8AC3E}">
        <p14:creationId xmlns:p14="http://schemas.microsoft.com/office/powerpoint/2010/main" val="5678207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EDC8-7BC5-100C-BBDF-661495EF548D}"/>
              </a:ext>
            </a:extLst>
          </p:cNvPr>
          <p:cNvSpPr>
            <a:spLocks noGrp="1"/>
          </p:cNvSpPr>
          <p:nvPr>
            <p:ph type="title"/>
          </p:nvPr>
        </p:nvSpPr>
        <p:spPr>
          <a:xfrm>
            <a:off x="677334" y="307759"/>
            <a:ext cx="8596668" cy="659907"/>
          </a:xfrm>
        </p:spPr>
        <p:txBody>
          <a:bodyPr/>
          <a:lstStyle/>
          <a:p>
            <a:r>
              <a:rPr lang="en-US" dirty="0">
                <a:latin typeface="Forte" panose="03060902040502070203" pitchFamily="66" charset="0"/>
              </a:rPr>
              <a:t>What is a electronic dispensary?</a:t>
            </a:r>
            <a:endParaRPr lang="en-IN" dirty="0">
              <a:latin typeface="Forte" panose="03060902040502070203" pitchFamily="66" charset="0"/>
            </a:endParaRPr>
          </a:p>
        </p:txBody>
      </p:sp>
      <p:sp>
        <p:nvSpPr>
          <p:cNvPr id="3" name="Content Placeholder 2">
            <a:extLst>
              <a:ext uri="{FF2B5EF4-FFF2-40B4-BE49-F238E27FC236}">
                <a16:creationId xmlns:a16="http://schemas.microsoft.com/office/drawing/2014/main" id="{F370C131-72FD-BD9F-5556-FA34A0501B0D}"/>
              </a:ext>
            </a:extLst>
          </p:cNvPr>
          <p:cNvSpPr>
            <a:spLocks noGrp="1"/>
          </p:cNvSpPr>
          <p:nvPr>
            <p:ph idx="1"/>
          </p:nvPr>
        </p:nvSpPr>
        <p:spPr>
          <a:xfrm>
            <a:off x="677334" y="1136343"/>
            <a:ext cx="7392468" cy="4905020"/>
          </a:xfrm>
        </p:spPr>
        <p:txBody>
          <a:bodyPr>
            <a:noAutofit/>
          </a:bodyPr>
          <a:lstStyle/>
          <a:p>
            <a:r>
              <a:rPr lang="en-US" sz="2800" dirty="0">
                <a:solidFill>
                  <a:srgbClr val="7030A0"/>
                </a:solidFill>
                <a:latin typeface="Arial Rounded MT Bold" panose="020F0704030504030204" pitchFamily="34" charset="0"/>
              </a:rPr>
              <a:t>Electronic dispensaries are designed to ensure efficient and consistent dispensing of active ingredients in a secure data environment with full audit traceability.  A standard dispensary system consists of a range of modules such as manual dispensing, supervisory, bulk dispensing, recipe management and interfacing with external systems. Such a system might dispense much more than just medical related products, such as alcohol, tobacco or vitamins and minerals.</a:t>
            </a:r>
          </a:p>
          <a:p>
            <a:pPr marL="0" indent="0">
              <a:buNone/>
            </a:pPr>
            <a:endParaRPr lang="en-US" sz="2800" dirty="0">
              <a:solidFill>
                <a:srgbClr val="7030A0"/>
              </a:solidFill>
              <a:latin typeface="Arial Rounded MT Bold" panose="020F0704030504030204" pitchFamily="34" charset="0"/>
            </a:endParaRPr>
          </a:p>
        </p:txBody>
      </p:sp>
      <p:pic>
        <p:nvPicPr>
          <p:cNvPr id="5" name="Picture 4">
            <a:extLst>
              <a:ext uri="{FF2B5EF4-FFF2-40B4-BE49-F238E27FC236}">
                <a16:creationId xmlns:a16="http://schemas.microsoft.com/office/drawing/2014/main" id="{A1D69B40-A10C-DC97-6B98-52EB0C5C53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9802" y="1209636"/>
            <a:ext cx="3172290" cy="2379217"/>
          </a:xfrm>
          <a:prstGeom prst="rect">
            <a:avLst/>
          </a:prstGeom>
        </p:spPr>
      </p:pic>
    </p:spTree>
    <p:extLst>
      <p:ext uri="{BB962C8B-B14F-4D97-AF65-F5344CB8AC3E}">
        <p14:creationId xmlns:p14="http://schemas.microsoft.com/office/powerpoint/2010/main" val="29293797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EDC8-7BC5-100C-BBDF-661495EF548D}"/>
              </a:ext>
            </a:extLst>
          </p:cNvPr>
          <p:cNvSpPr>
            <a:spLocks noGrp="1"/>
          </p:cNvSpPr>
          <p:nvPr>
            <p:ph type="title"/>
          </p:nvPr>
        </p:nvSpPr>
        <p:spPr>
          <a:xfrm>
            <a:off x="677334" y="307759"/>
            <a:ext cx="8596668" cy="659907"/>
          </a:xfrm>
        </p:spPr>
        <p:txBody>
          <a:bodyPr/>
          <a:lstStyle/>
          <a:p>
            <a:r>
              <a:rPr lang="en-US" dirty="0">
                <a:latin typeface="Forte" panose="03060902040502070203" pitchFamily="66" charset="0"/>
              </a:rPr>
              <a:t>Advantages:</a:t>
            </a:r>
            <a:endParaRPr lang="en-IN" dirty="0">
              <a:latin typeface="Forte" panose="03060902040502070203" pitchFamily="66" charset="0"/>
            </a:endParaRPr>
          </a:p>
        </p:txBody>
      </p:sp>
      <p:sp>
        <p:nvSpPr>
          <p:cNvPr id="3" name="Content Placeholder 2">
            <a:extLst>
              <a:ext uri="{FF2B5EF4-FFF2-40B4-BE49-F238E27FC236}">
                <a16:creationId xmlns:a16="http://schemas.microsoft.com/office/drawing/2014/main" id="{F370C131-72FD-BD9F-5556-FA34A0501B0D}"/>
              </a:ext>
            </a:extLst>
          </p:cNvPr>
          <p:cNvSpPr>
            <a:spLocks noGrp="1"/>
          </p:cNvSpPr>
          <p:nvPr>
            <p:ph idx="1"/>
          </p:nvPr>
        </p:nvSpPr>
        <p:spPr>
          <a:xfrm>
            <a:off x="677334" y="1136343"/>
            <a:ext cx="8596668" cy="4905020"/>
          </a:xfrm>
        </p:spPr>
        <p:txBody>
          <a:bodyPr>
            <a:noAutofit/>
          </a:bodyPr>
          <a:lstStyle/>
          <a:p>
            <a:r>
              <a:rPr lang="en-US" sz="2400" dirty="0">
                <a:solidFill>
                  <a:srgbClr val="7030A0"/>
                </a:solidFill>
                <a:latin typeface="Arial Rounded MT Bold" panose="020F0704030504030204" pitchFamily="34" charset="0"/>
              </a:rPr>
              <a:t>Achieve good quality ratings.</a:t>
            </a:r>
          </a:p>
          <a:p>
            <a:r>
              <a:rPr lang="en-US" sz="2400" dirty="0">
                <a:solidFill>
                  <a:srgbClr val="7030A0"/>
                </a:solidFill>
                <a:latin typeface="Arial Rounded MT Bold" panose="020F0704030504030204" pitchFamily="34" charset="0"/>
              </a:rPr>
              <a:t>Better revenue management.</a:t>
            </a:r>
          </a:p>
          <a:p>
            <a:r>
              <a:rPr lang="en-US" sz="2400" dirty="0">
                <a:solidFill>
                  <a:srgbClr val="7030A0"/>
                </a:solidFill>
                <a:latin typeface="Arial Rounded MT Bold" panose="020F0704030504030204" pitchFamily="34" charset="0"/>
              </a:rPr>
              <a:t>Avoid errors and track every single detail.</a:t>
            </a:r>
          </a:p>
          <a:p>
            <a:r>
              <a:rPr lang="en-US" sz="2400" dirty="0">
                <a:solidFill>
                  <a:srgbClr val="7030A0"/>
                </a:solidFill>
                <a:latin typeface="Arial Rounded MT Bold" panose="020F0704030504030204" pitchFamily="34" charset="0"/>
              </a:rPr>
              <a:t>Improved clinical decision-making.</a:t>
            </a:r>
          </a:p>
          <a:p>
            <a:r>
              <a:rPr lang="en-US" sz="2400" dirty="0">
                <a:solidFill>
                  <a:srgbClr val="7030A0"/>
                </a:solidFill>
                <a:latin typeface="Arial Rounded MT Bold" panose="020F0704030504030204" pitchFamily="34" charset="0"/>
              </a:rPr>
              <a:t>Improved data security.</a:t>
            </a:r>
          </a:p>
          <a:p>
            <a:r>
              <a:rPr lang="en-US" sz="2400" dirty="0">
                <a:solidFill>
                  <a:srgbClr val="7030A0"/>
                </a:solidFill>
                <a:latin typeface="Arial Rounded MT Bold" panose="020F0704030504030204" pitchFamily="34" charset="0"/>
              </a:rPr>
              <a:t>Establishes the dispensary as technical advanced.</a:t>
            </a:r>
          </a:p>
          <a:p>
            <a:pPr marL="0" indent="0">
              <a:buNone/>
            </a:pPr>
            <a:endParaRPr lang="en-US" sz="2400" b="0" i="0" dirty="0">
              <a:solidFill>
                <a:srgbClr val="7030A0"/>
              </a:solidFill>
              <a:effectLst/>
              <a:latin typeface="Forte" panose="03060902040502070203" pitchFamily="66" charset="0"/>
            </a:endParaRPr>
          </a:p>
          <a:p>
            <a:endParaRPr lang="en-US" sz="2400" dirty="0">
              <a:solidFill>
                <a:srgbClr val="7030A0"/>
              </a:solidFill>
              <a:latin typeface="Forte" panose="03060902040502070203" pitchFamily="66" charset="0"/>
            </a:endParaRPr>
          </a:p>
        </p:txBody>
      </p:sp>
    </p:spTree>
    <p:extLst>
      <p:ext uri="{BB962C8B-B14F-4D97-AF65-F5344CB8AC3E}">
        <p14:creationId xmlns:p14="http://schemas.microsoft.com/office/powerpoint/2010/main" val="14882063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EDC8-7BC5-100C-BBDF-661495EF548D}"/>
              </a:ext>
            </a:extLst>
          </p:cNvPr>
          <p:cNvSpPr>
            <a:spLocks noGrp="1"/>
          </p:cNvSpPr>
          <p:nvPr>
            <p:ph type="title"/>
          </p:nvPr>
        </p:nvSpPr>
        <p:spPr>
          <a:xfrm>
            <a:off x="677334" y="307759"/>
            <a:ext cx="8596668" cy="659907"/>
          </a:xfrm>
        </p:spPr>
        <p:txBody>
          <a:bodyPr/>
          <a:lstStyle/>
          <a:p>
            <a:r>
              <a:rPr lang="en-US" dirty="0">
                <a:latin typeface="Forte" panose="03060902040502070203" pitchFamily="66" charset="0"/>
              </a:rPr>
              <a:t>Limitations:</a:t>
            </a:r>
            <a:endParaRPr lang="en-IN" dirty="0">
              <a:latin typeface="Forte" panose="03060902040502070203" pitchFamily="66" charset="0"/>
            </a:endParaRPr>
          </a:p>
        </p:txBody>
      </p:sp>
      <p:sp>
        <p:nvSpPr>
          <p:cNvPr id="3" name="Content Placeholder 2">
            <a:extLst>
              <a:ext uri="{FF2B5EF4-FFF2-40B4-BE49-F238E27FC236}">
                <a16:creationId xmlns:a16="http://schemas.microsoft.com/office/drawing/2014/main" id="{F370C131-72FD-BD9F-5556-FA34A0501B0D}"/>
              </a:ext>
            </a:extLst>
          </p:cNvPr>
          <p:cNvSpPr>
            <a:spLocks noGrp="1"/>
          </p:cNvSpPr>
          <p:nvPr>
            <p:ph idx="1"/>
          </p:nvPr>
        </p:nvSpPr>
        <p:spPr>
          <a:xfrm>
            <a:off x="677334" y="1136343"/>
            <a:ext cx="8596668" cy="4905020"/>
          </a:xfrm>
        </p:spPr>
        <p:txBody>
          <a:bodyPr>
            <a:noAutofit/>
          </a:bodyPr>
          <a:lstStyle/>
          <a:p>
            <a:r>
              <a:rPr lang="en-IN" sz="2800" dirty="0">
                <a:solidFill>
                  <a:srgbClr val="7030A0"/>
                </a:solidFill>
                <a:latin typeface="Arial Rounded MT Bold" panose="020F0704030504030204" pitchFamily="34" charset="0"/>
              </a:rPr>
              <a:t>Dispense the wrong ingredient</a:t>
            </a:r>
            <a:r>
              <a:rPr lang="en-US" sz="2800" dirty="0">
                <a:solidFill>
                  <a:srgbClr val="7030A0"/>
                </a:solidFill>
                <a:latin typeface="Arial Rounded MT Bold" panose="020F0704030504030204" pitchFamily="34" charset="0"/>
              </a:rPr>
              <a:t>.</a:t>
            </a:r>
          </a:p>
          <a:p>
            <a:r>
              <a:rPr lang="en-IN" sz="2800" dirty="0">
                <a:solidFill>
                  <a:srgbClr val="7030A0"/>
                </a:solidFill>
                <a:latin typeface="Arial Rounded MT Bold" panose="020F0704030504030204" pitchFamily="34" charset="0"/>
              </a:rPr>
              <a:t>Dispense the wrong weight.</a:t>
            </a:r>
          </a:p>
          <a:p>
            <a:r>
              <a:rPr lang="en-IN" sz="2800" dirty="0">
                <a:solidFill>
                  <a:srgbClr val="7030A0"/>
                </a:solidFill>
                <a:latin typeface="Arial Rounded MT Bold" panose="020F0704030504030204" pitchFamily="34" charset="0"/>
              </a:rPr>
              <a:t>A computerised system(too much complications in case of a malfunction).</a:t>
            </a:r>
          </a:p>
          <a:p>
            <a:r>
              <a:rPr lang="en-IN" sz="2800" dirty="0">
                <a:solidFill>
                  <a:srgbClr val="7030A0"/>
                </a:solidFill>
                <a:latin typeface="Arial Rounded MT Bold" panose="020F0704030504030204" pitchFamily="34" charset="0"/>
              </a:rPr>
              <a:t>Dispense an invalid lot.</a:t>
            </a:r>
          </a:p>
          <a:p>
            <a:r>
              <a:rPr lang="en-IN" sz="2800" dirty="0">
                <a:solidFill>
                  <a:srgbClr val="7030A0"/>
                </a:solidFill>
                <a:latin typeface="Arial Rounded MT Bold" panose="020F0704030504030204" pitchFamily="34" charset="0"/>
              </a:rPr>
              <a:t>Operator errors.</a:t>
            </a:r>
          </a:p>
          <a:p>
            <a:r>
              <a:rPr lang="en-US" sz="2800" dirty="0">
                <a:solidFill>
                  <a:srgbClr val="7030A0"/>
                </a:solidFill>
                <a:latin typeface="Arial Rounded MT Bold" panose="020F0704030504030204" pitchFamily="34" charset="0"/>
              </a:rPr>
              <a:t>Contamination of the ingredients dispensed for a product can occur when the incorrect cleaning procedure has been applied following the dispensing of a material.</a:t>
            </a:r>
          </a:p>
          <a:p>
            <a:endParaRPr lang="en-US" sz="2800" dirty="0">
              <a:solidFill>
                <a:srgbClr val="7030A0"/>
              </a:solidFill>
              <a:latin typeface="Forte" panose="03060902040502070203" pitchFamily="66" charset="0"/>
            </a:endParaRPr>
          </a:p>
        </p:txBody>
      </p:sp>
    </p:spTree>
    <p:extLst>
      <p:ext uri="{BB962C8B-B14F-4D97-AF65-F5344CB8AC3E}">
        <p14:creationId xmlns:p14="http://schemas.microsoft.com/office/powerpoint/2010/main" val="5799527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EDC8-7BC5-100C-BBDF-661495EF548D}"/>
              </a:ext>
            </a:extLst>
          </p:cNvPr>
          <p:cNvSpPr>
            <a:spLocks noGrp="1"/>
          </p:cNvSpPr>
          <p:nvPr>
            <p:ph type="title"/>
          </p:nvPr>
        </p:nvSpPr>
        <p:spPr>
          <a:xfrm>
            <a:off x="677334" y="307759"/>
            <a:ext cx="8596668" cy="659907"/>
          </a:xfrm>
        </p:spPr>
        <p:txBody>
          <a:bodyPr/>
          <a:lstStyle/>
          <a:p>
            <a:r>
              <a:rPr lang="en-US" dirty="0">
                <a:latin typeface="Forte" panose="03060902040502070203" pitchFamily="66" charset="0"/>
              </a:rPr>
              <a:t>Conclusion:</a:t>
            </a:r>
            <a:endParaRPr lang="en-IN" dirty="0">
              <a:latin typeface="Forte" panose="03060902040502070203" pitchFamily="66" charset="0"/>
            </a:endParaRPr>
          </a:p>
        </p:txBody>
      </p:sp>
      <p:sp>
        <p:nvSpPr>
          <p:cNvPr id="3" name="Content Placeholder 2">
            <a:extLst>
              <a:ext uri="{FF2B5EF4-FFF2-40B4-BE49-F238E27FC236}">
                <a16:creationId xmlns:a16="http://schemas.microsoft.com/office/drawing/2014/main" id="{F370C131-72FD-BD9F-5556-FA34A0501B0D}"/>
              </a:ext>
            </a:extLst>
          </p:cNvPr>
          <p:cNvSpPr>
            <a:spLocks noGrp="1"/>
          </p:cNvSpPr>
          <p:nvPr>
            <p:ph idx="1"/>
          </p:nvPr>
        </p:nvSpPr>
        <p:spPr>
          <a:xfrm>
            <a:off x="677334" y="1136343"/>
            <a:ext cx="8596668" cy="4905020"/>
          </a:xfrm>
        </p:spPr>
        <p:txBody>
          <a:bodyPr>
            <a:noAutofit/>
          </a:bodyPr>
          <a:lstStyle/>
          <a:p>
            <a:pPr marL="0" indent="0">
              <a:buNone/>
            </a:pPr>
            <a:r>
              <a:rPr lang="en-US" sz="3600" dirty="0">
                <a:solidFill>
                  <a:srgbClr val="7030A0"/>
                </a:solidFill>
                <a:latin typeface="Arial Rounded MT Bold" panose="020F0704030504030204" pitchFamily="34" charset="0"/>
              </a:rPr>
              <a:t>Digital signage is a versatile technological solution that yields unlimited benefits for dispensaries. By implementing digital signage in your dispensary and creating creative content, you are on your way to provide an excellent customer support.</a:t>
            </a:r>
          </a:p>
        </p:txBody>
      </p:sp>
    </p:spTree>
    <p:extLst>
      <p:ext uri="{BB962C8B-B14F-4D97-AF65-F5344CB8AC3E}">
        <p14:creationId xmlns:p14="http://schemas.microsoft.com/office/powerpoint/2010/main" val="19491934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Facet">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themeOverride>
</file>

<file path=docProps/app.xml><?xml version="1.0" encoding="utf-8"?>
<Properties xmlns="http://schemas.openxmlformats.org/officeDocument/2006/extended-properties" xmlns:vt="http://schemas.openxmlformats.org/officeDocument/2006/docPropsVTypes">
  <Template/>
  <TotalTime>110</TotalTime>
  <Words>438</Words>
  <Application>Microsoft Office PowerPoint</Application>
  <PresentationFormat>Widescreen</PresentationFormat>
  <Paragraphs>34</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Arial Rounded MT Bold</vt:lpstr>
      <vt:lpstr>Calibri</vt:lpstr>
      <vt:lpstr>Forte</vt:lpstr>
      <vt:lpstr>Trebuchet MS</vt:lpstr>
      <vt:lpstr>Wingdings 3</vt:lpstr>
      <vt:lpstr>Facet</vt:lpstr>
      <vt:lpstr>PowerPoint Presentation</vt:lpstr>
      <vt:lpstr>PowerPoint Presentation</vt:lpstr>
      <vt:lpstr>Why did we choose this name? </vt:lpstr>
      <vt:lpstr>PowerPoint Presentation</vt:lpstr>
      <vt:lpstr>What is a dispensary?</vt:lpstr>
      <vt:lpstr>What is a electronic dispensary?</vt:lpstr>
      <vt:lpstr>Advantages:</vt:lpstr>
      <vt:lpstr>Limitations: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Debesh</dc:creator>
  <cp:lastModifiedBy>Debesh</cp:lastModifiedBy>
  <cp:revision>24</cp:revision>
  <dcterms:created xsi:type="dcterms:W3CDTF">2022-10-20T09:18:59Z</dcterms:created>
  <dcterms:modified xsi:type="dcterms:W3CDTF">2022-10-20T11:45:57Z</dcterms:modified>
</cp:coreProperties>
</file>

<file path=docProps/thumbnail.jpeg>
</file>